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1" r:id="rId3"/>
    <p:sldId id="258" r:id="rId4"/>
    <p:sldId id="278" r:id="rId5"/>
    <p:sldId id="273" r:id="rId6"/>
    <p:sldId id="279" r:id="rId7"/>
    <p:sldId id="280" r:id="rId8"/>
    <p:sldId id="281" r:id="rId9"/>
    <p:sldId id="284" r:id="rId10"/>
    <p:sldId id="285" r:id="rId11"/>
    <p:sldId id="2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074" name="Picture 2" descr="C:\Users\Алашева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" y="1"/>
            <a:ext cx="12184843" cy="14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3340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67" y="188640"/>
            <a:ext cx="480053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0" dirty="0">
                <a:solidFill>
                  <a:srgbClr val="34C0EC"/>
                </a:solidFill>
                <a:latin typeface="Century Gothic" panose="020B0502020202020204" pitchFamily="34" charset="0"/>
                <a:ea typeface="Cambria Math" pitchFamily="18" charset="0"/>
              </a:rPr>
              <a:t>МИНИСТЕРСТВО</a:t>
            </a:r>
          </a:p>
          <a:p>
            <a:pPr algn="l"/>
            <a:r>
              <a:rPr lang="ru-RU" sz="1400" b="0" dirty="0">
                <a:solidFill>
                  <a:srgbClr val="34C0EC"/>
                </a:solidFill>
                <a:latin typeface="Century Gothic" panose="020B0502020202020204" pitchFamily="34" charset="0"/>
                <a:ea typeface="Cambria Math" pitchFamily="18" charset="0"/>
              </a:rPr>
              <a:t>ЭКОНОМИЧЕСКОГО РАЗВИТИЯ</a:t>
            </a:r>
          </a:p>
          <a:p>
            <a:pPr algn="l"/>
            <a:r>
              <a:rPr lang="ru-RU" sz="1400" b="0" dirty="0">
                <a:solidFill>
                  <a:srgbClr val="34C0EC"/>
                </a:solidFill>
                <a:latin typeface="Century Gothic" panose="020B0502020202020204" pitchFamily="34" charset="0"/>
                <a:ea typeface="Cambria Math" pitchFamily="18" charset="0"/>
              </a:rPr>
              <a:t>РЕСПУБЛИКИ</a:t>
            </a:r>
            <a:r>
              <a:rPr lang="ru-RU" sz="1400" b="0" baseline="0" dirty="0">
                <a:solidFill>
                  <a:srgbClr val="34C0EC"/>
                </a:solidFill>
                <a:latin typeface="Century Gothic" panose="020B0502020202020204" pitchFamily="34" charset="0"/>
                <a:ea typeface="Cambria Math" pitchFamily="18" charset="0"/>
              </a:rPr>
              <a:t> АЛТАЙ</a:t>
            </a:r>
            <a:endParaRPr lang="ru-RU" sz="1400" b="0" dirty="0">
              <a:solidFill>
                <a:srgbClr val="34C0EC"/>
              </a:solidFill>
              <a:latin typeface="Century Gothic" panose="020B0502020202020204" pitchFamily="34" charset="0"/>
              <a:ea typeface="Cambria Math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512676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77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9" y="1916832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1CF1E38-7077-4C44-810E-0D58C8C55920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1AEA0C6-DCE1-49A5-B923-36931A74E85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16632"/>
            <a:ext cx="483658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1556792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1CF1E38-7077-4C44-810E-0D58C8C55920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1AEA0C6-DCE1-49A5-B923-36931A74E852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116632"/>
            <a:ext cx="483658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9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1CF1E38-7077-4C44-810E-0D58C8C55920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1AEA0C6-DCE1-49A5-B923-36931A74E8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2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4" y="27746"/>
            <a:ext cx="4970735" cy="9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12192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Алашева\Desktop\Безымянный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02364"/>
            <a:ext cx="10704511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ашева\Desktop\1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2" y="6190552"/>
            <a:ext cx="1489372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110208"/>
            <a:ext cx="483658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4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hyperlink" Target="http://cgko-ra.ru/gko/uznat-kadastrovuyu-stoimos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image" Target="../media/image13.svg"/><Relationship Id="rId10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C7C67-EC83-4347-991C-994BA9B58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570" y="3557392"/>
            <a:ext cx="8426454" cy="2539269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государственной кадастровой оценке объектов капитального строительства 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01A4E1-1A83-40FE-A114-A03FD81CA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8" y="1442492"/>
            <a:ext cx="5918975" cy="17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3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17F77-39A2-4A7F-B4E8-EAA3C446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7" y="893125"/>
            <a:ext cx="11280898" cy="5974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Налоги и новая кадастровая стоимость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CAF33F-0168-4E32-AAD4-05948BBF5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94" y="147049"/>
            <a:ext cx="636922" cy="639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9F15AD-A66D-48A6-9C3B-63430FBD2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6"/>
          <a:stretch/>
        </p:blipFill>
        <p:spPr>
          <a:xfrm>
            <a:off x="10047516" y="330281"/>
            <a:ext cx="1872209" cy="31197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3567" y="1429973"/>
            <a:ext cx="6576165" cy="3220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Виды льгот на налог </a:t>
            </a:r>
            <a:r>
              <a:rPr lang="ru-RU" sz="1400" b="1" dirty="0">
                <a:solidFill>
                  <a:schemeClr val="tx1"/>
                </a:solidFill>
              </a:rPr>
              <a:t>на имущество физических лиц</a:t>
            </a:r>
          </a:p>
        </p:txBody>
      </p:sp>
      <p:sp>
        <p:nvSpPr>
          <p:cNvPr id="14" name="Выноска: стрелка вниз 2">
            <a:extLst>
              <a:ext uri="{FF2B5EF4-FFF2-40B4-BE49-F238E27FC236}">
                <a16:creationId xmlns:a16="http://schemas.microsoft.com/office/drawing/2014/main" id="{55D8A685-86C4-5FB2-37ED-9DE7DBC250C2}"/>
              </a:ext>
            </a:extLst>
          </p:cNvPr>
          <p:cNvSpPr/>
          <p:nvPr/>
        </p:nvSpPr>
        <p:spPr>
          <a:xfrm>
            <a:off x="513568" y="1795296"/>
            <a:ext cx="1858915" cy="1250477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Полное освобождение от уплаты налога за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1 объект определенного вида</a:t>
            </a:r>
          </a:p>
        </p:txBody>
      </p:sp>
      <p:sp>
        <p:nvSpPr>
          <p:cNvPr id="15" name="Выноска: стрелка вниз 5">
            <a:extLst>
              <a:ext uri="{FF2B5EF4-FFF2-40B4-BE49-F238E27FC236}">
                <a16:creationId xmlns:a16="http://schemas.microsoft.com/office/drawing/2014/main" id="{A69513D4-70DB-8B47-3DA0-776AA28E9DAB}"/>
              </a:ext>
            </a:extLst>
          </p:cNvPr>
          <p:cNvSpPr/>
          <p:nvPr/>
        </p:nvSpPr>
        <p:spPr>
          <a:xfrm>
            <a:off x="3072095" y="1802499"/>
            <a:ext cx="1681395" cy="119108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Уменьшение налоговой базы по 1 объекту определенного вида</a:t>
            </a:r>
          </a:p>
        </p:txBody>
      </p:sp>
      <p:sp>
        <p:nvSpPr>
          <p:cNvPr id="16" name="Выноска: стрелка вниз 7">
            <a:extLst>
              <a:ext uri="{FF2B5EF4-FFF2-40B4-BE49-F238E27FC236}">
                <a16:creationId xmlns:a16="http://schemas.microsoft.com/office/drawing/2014/main" id="{24026575-18BF-1152-1115-D00D11EDEE10}"/>
              </a:ext>
            </a:extLst>
          </p:cNvPr>
          <p:cNvSpPr/>
          <p:nvPr/>
        </p:nvSpPr>
        <p:spPr>
          <a:xfrm>
            <a:off x="5363572" y="1764576"/>
            <a:ext cx="1726160" cy="1221805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Поэтапное повышение налоговой суммы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818" y="3089032"/>
            <a:ext cx="2250641" cy="29033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tx1"/>
                </a:solidFill>
              </a:rPr>
              <a:t>Для льготных категорий граждан</a:t>
            </a:r>
            <a:r>
              <a:rPr lang="ru-RU" sz="1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- квартира, часть </a:t>
            </a:r>
            <a:r>
              <a:rPr lang="ru-RU" sz="1200" dirty="0">
                <a:solidFill>
                  <a:schemeClr val="tx1"/>
                </a:solidFill>
              </a:rPr>
              <a:t>квартиры или комната;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- жилой дом или часть жилого дома;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- гараж или машино-место.</a:t>
            </a:r>
          </a:p>
          <a:p>
            <a:pPr algn="ctr"/>
            <a:r>
              <a:rPr lang="ru-RU" sz="1200" u="sng" dirty="0">
                <a:solidFill>
                  <a:schemeClr val="tx1"/>
                </a:solidFill>
              </a:rPr>
              <a:t>Для всех собственников</a:t>
            </a:r>
            <a:r>
              <a:rPr lang="ru-RU" sz="1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- творческая мастерская;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- хозстроение до 50 м2 на ЗУ для ЛПХ, огородничества, садоводства или ИЖС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6946" y="3075845"/>
            <a:ext cx="2557226" cy="29165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tx1"/>
                </a:solidFill>
              </a:rPr>
              <a:t>Для лиц, имеющих 3-х и более несовершеннолетних детей </a:t>
            </a:r>
            <a:r>
              <a:rPr lang="ru-RU" sz="1200" dirty="0">
                <a:solidFill>
                  <a:schemeClr val="tx1"/>
                </a:solidFill>
              </a:rPr>
              <a:t>в расчете на каждого ребенка налоговая база уменьшается на величину кадастровой стоимости :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- 5 м2 общей площади квартиры, части квартиры, комнаты;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- 7 м2 общей площади жилого дома, части жилого </a:t>
            </a:r>
            <a:r>
              <a:rPr lang="ru-RU" sz="1200" dirty="0" smtClean="0">
                <a:solidFill>
                  <a:schemeClr val="tx1"/>
                </a:solidFill>
              </a:rPr>
              <a:t>дома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Для всех на все объекты: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10 м2 (комната),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20 м2  (квартира),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</a:rPr>
              <a:t>50 м2 (жилой дом)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52659" y="3089032"/>
            <a:ext cx="2159013" cy="27963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22272F"/>
                </a:solidFill>
                <a:ea typeface="Times New Roman" panose="02020603050405020304" pitchFamily="18" charset="0"/>
              </a:rPr>
              <a:t>Если </a:t>
            </a:r>
            <a:r>
              <a:rPr lang="ru-RU" sz="1200" dirty="0">
                <a:solidFill>
                  <a:srgbClr val="22272F"/>
                </a:solidFill>
                <a:ea typeface="Times New Roman" panose="02020603050405020304" pitchFamily="18" charset="0"/>
              </a:rPr>
              <a:t>сумма налога, исчисленная исходя из кадастровой </a:t>
            </a:r>
            <a:r>
              <a:rPr lang="ru-RU" sz="1200" dirty="0" smtClean="0">
                <a:solidFill>
                  <a:srgbClr val="22272F"/>
                </a:solidFill>
                <a:ea typeface="Times New Roman" panose="02020603050405020304" pitchFamily="18" charset="0"/>
              </a:rPr>
              <a:t>стоимости, </a:t>
            </a:r>
            <a:r>
              <a:rPr lang="ru-RU" sz="1200" b="1" dirty="0">
                <a:solidFill>
                  <a:srgbClr val="22272F"/>
                </a:solidFill>
                <a:ea typeface="Times New Roman" panose="02020603050405020304" pitchFamily="18" charset="0"/>
              </a:rPr>
              <a:t>превышает сумму налога</a:t>
            </a:r>
            <a:r>
              <a:rPr lang="ru-RU" sz="1200" dirty="0">
                <a:solidFill>
                  <a:srgbClr val="22272F"/>
                </a:solidFill>
                <a:ea typeface="Times New Roman" panose="02020603050405020304" pitchFamily="18" charset="0"/>
              </a:rPr>
              <a:t>, исчисленную </a:t>
            </a:r>
            <a:r>
              <a:rPr lang="ru-RU" sz="1200" dirty="0" smtClean="0">
                <a:solidFill>
                  <a:srgbClr val="22272F"/>
                </a:solidFill>
                <a:ea typeface="Times New Roman" panose="02020603050405020304" pitchFamily="18" charset="0"/>
              </a:rPr>
              <a:t>за </a:t>
            </a:r>
            <a:r>
              <a:rPr lang="ru-RU" sz="1200" dirty="0">
                <a:solidFill>
                  <a:srgbClr val="22272F"/>
                </a:solidFill>
                <a:ea typeface="Times New Roman" panose="02020603050405020304" pitchFamily="18" charset="0"/>
              </a:rPr>
              <a:t>предыдущий налоговый </a:t>
            </a:r>
            <a:r>
              <a:rPr lang="ru-RU" sz="1200" dirty="0" smtClean="0">
                <a:solidFill>
                  <a:srgbClr val="22272F"/>
                </a:solidFill>
                <a:ea typeface="Times New Roman" panose="02020603050405020304" pitchFamily="18" charset="0"/>
              </a:rPr>
              <a:t>период, то сумма </a:t>
            </a:r>
            <a:r>
              <a:rPr lang="ru-RU" sz="1200" dirty="0">
                <a:solidFill>
                  <a:srgbClr val="22272F"/>
                </a:solidFill>
                <a:ea typeface="Times New Roman" panose="02020603050405020304" pitchFamily="18" charset="0"/>
              </a:rPr>
              <a:t>налога </a:t>
            </a:r>
            <a:r>
              <a:rPr lang="ru-RU" sz="1200" dirty="0" smtClean="0">
                <a:solidFill>
                  <a:srgbClr val="22272F"/>
                </a:solidFill>
                <a:ea typeface="Times New Roman" panose="02020603050405020304" pitchFamily="18" charset="0"/>
              </a:rPr>
              <a:t>будет </a:t>
            </a:r>
            <a:r>
              <a:rPr lang="ru-RU" sz="1200" b="1" dirty="0">
                <a:solidFill>
                  <a:srgbClr val="22272F"/>
                </a:solidFill>
                <a:ea typeface="Times New Roman" panose="02020603050405020304" pitchFamily="18" charset="0"/>
              </a:rPr>
              <a:t>в размере, равном сумме </a:t>
            </a:r>
            <a:r>
              <a:rPr lang="ru-RU" sz="1200" b="1" dirty="0" smtClean="0">
                <a:solidFill>
                  <a:srgbClr val="22272F"/>
                </a:solidFill>
                <a:ea typeface="Times New Roman" panose="02020603050405020304" pitchFamily="18" charset="0"/>
              </a:rPr>
              <a:t>налога за </a:t>
            </a:r>
            <a:r>
              <a:rPr lang="ru-RU" sz="1200" b="1" dirty="0">
                <a:solidFill>
                  <a:srgbClr val="22272F"/>
                </a:solidFill>
                <a:ea typeface="Times New Roman" panose="02020603050405020304" pitchFamily="18" charset="0"/>
              </a:rPr>
              <a:t>предыдущий налоговый период с учетом коэффициента 1,1</a:t>
            </a:r>
            <a:r>
              <a:rPr lang="ru-RU" sz="1200" b="1" dirty="0" smtClean="0">
                <a:solidFill>
                  <a:srgbClr val="22272F"/>
                </a:solidFill>
                <a:ea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rgbClr val="22272F"/>
                </a:solidFill>
                <a:ea typeface="Times New Roman" panose="02020603050405020304" pitchFamily="18" charset="0"/>
              </a:rPr>
              <a:t>(п.8.1 ст. 408 НК РФ)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99814" y="1490597"/>
            <a:ext cx="3911812" cy="14957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уведомления с суммой налога, рассчитанной на основании новой кадастровой стоимости объектов, собственники (физические лица) получат в 2025 году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73149" y="4496573"/>
            <a:ext cx="3911812" cy="14957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начинают оплачивать авансовые платежи по налогу, рассчитанную на основании новой кадастровой стоимости объектов,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73148" y="3089032"/>
            <a:ext cx="3838477" cy="13060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депутатов городского округа и сельских поселений можно снизить налоговые ставки на имущество физических лиц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50EBFC-C13A-4219-ACE5-6BC83C8B5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27" y="145642"/>
            <a:ext cx="636922" cy="639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D9C2DF-25F9-45C6-9EBE-C2FB6DC18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6"/>
          <a:stretch/>
        </p:blipFill>
        <p:spPr>
          <a:xfrm>
            <a:off x="10022349" y="328874"/>
            <a:ext cx="1872209" cy="311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B38E7F-7C43-4804-964B-A354D2A8A1CD}"/>
              </a:ext>
            </a:extLst>
          </p:cNvPr>
          <p:cNvSpPr txBox="1"/>
          <p:nvPr/>
        </p:nvSpPr>
        <p:spPr>
          <a:xfrm>
            <a:off x="165736" y="910955"/>
            <a:ext cx="1172882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Заявления и обращения могут быть поданы следующими способами:</a:t>
            </a:r>
          </a:p>
          <a:p>
            <a:pPr algn="ctr"/>
            <a:endParaRPr lang="ru-RU" sz="2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лично 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в бюджетное учреждение (ГБУ РА «ЦГКО», г. Горно-Алтайск,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ул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 Комсомольская, д.9, каб. 408, 4 этаж);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Tx/>
              <a:buChar char="-"/>
            </a:pPr>
            <a:endParaRPr lang="ru-RU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лично 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в многофункциональный центр;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Tx/>
              <a:buChar char="-"/>
            </a:pP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регистрируемым 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почтовым отправлением с уведомлением о вручении (649002, Республика Алтай, г. Горно-Алтайск, ул. Комсомольская, д.9, каб. 408);</a:t>
            </a:r>
            <a:endParaRPr 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 algn="ctr">
              <a:buFontTx/>
              <a:buChar char="-"/>
            </a:pP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посредством 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официального сайта бюджетного учреждения (ГБУ РА «ЦГКО»,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https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://cgko-ra.ru/), при условии наличия электронной цифровой подписи.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B3F2C-59AC-488E-B119-262549B50497}"/>
              </a:ext>
            </a:extLst>
          </p:cNvPr>
          <p:cNvSpPr txBox="1"/>
          <p:nvPr/>
        </p:nvSpPr>
        <p:spPr>
          <a:xfrm>
            <a:off x="1682150" y="4992938"/>
            <a:ext cx="8503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Телефоны для справок: </a:t>
            </a:r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+7 (388) 22-4-71-78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+7 (388) 22-4-71-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51</a:t>
            </a:r>
            <a:endParaRPr lang="en-US" sz="28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CA4C65-D98A-42A8-BFEC-F3C5210BA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6" y="4936564"/>
            <a:ext cx="1082215" cy="10822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A331CF-286D-454E-A91D-01C9E1E363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6" y="1585959"/>
            <a:ext cx="967961" cy="7348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30B066-B553-407C-89B4-606DCF1EB29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53" y="2204805"/>
            <a:ext cx="1534857" cy="9489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48A1BC-310F-404F-A14E-4B5DA194167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8" y="3220547"/>
            <a:ext cx="638356" cy="6349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49B26B-A2C2-4FC8-9E36-A16CDEF24C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8" y="3961238"/>
            <a:ext cx="854016" cy="868842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688" y="4838999"/>
            <a:ext cx="1090093" cy="127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625DC5-4726-45E9-9B24-0F1CA94CF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161131"/>
            <a:ext cx="636922" cy="639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28B031-5076-49D8-947E-F204EFAFBC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6"/>
          <a:stretch/>
        </p:blipFill>
        <p:spPr>
          <a:xfrm>
            <a:off x="9984122" y="344363"/>
            <a:ext cx="1872209" cy="31197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88A66D6-41F4-414A-B47A-D6F402A3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6" y="1044125"/>
            <a:ext cx="10266828" cy="259760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Результаты </a:t>
            </a:r>
            <a:r>
              <a:rPr lang="ru-RU" sz="2400" b="1" dirty="0" smtClean="0">
                <a:solidFill>
                  <a:srgbClr val="0070C0"/>
                </a:solidFill>
              </a:rPr>
              <a:t>государственной кадастровой </a:t>
            </a:r>
            <a:r>
              <a:rPr lang="ru-RU" sz="2400" b="1" dirty="0">
                <a:solidFill>
                  <a:srgbClr val="0070C0"/>
                </a:solidFill>
              </a:rPr>
              <a:t>оценки утверждены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приказом Минэкономразвития Республики Алтай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от 12 сентября 2023 года № 350-ОД.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Всего оценен </a:t>
            </a:r>
            <a:r>
              <a:rPr lang="ru-RU" sz="2600" b="1" dirty="0" smtClean="0">
                <a:solidFill>
                  <a:srgbClr val="0070C0"/>
                </a:solidFill>
              </a:rPr>
              <a:t>126 191 </a:t>
            </a:r>
            <a:r>
              <a:rPr lang="ru-RU" sz="2400" b="1" dirty="0" smtClean="0">
                <a:solidFill>
                  <a:srgbClr val="0070C0"/>
                </a:solidFill>
              </a:rPr>
              <a:t>объект капитального строительства (жилые дома, помещения, строения, сооружения, объекты незавершенного строительства, машино-места).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CCCE3-6E60-40DB-B667-AF77CBAC49C1}"/>
              </a:ext>
            </a:extLst>
          </p:cNvPr>
          <p:cNvSpPr txBox="1"/>
          <p:nvPr/>
        </p:nvSpPr>
        <p:spPr>
          <a:xfrm>
            <a:off x="110066" y="4160695"/>
            <a:ext cx="771098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Приказ вступает </a:t>
            </a:r>
            <a:r>
              <a:rPr lang="ru-RU" sz="2600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в силу </a:t>
            </a:r>
            <a:r>
              <a:rPr lang="ru-RU" sz="26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с 15 октября </a:t>
            </a:r>
            <a:r>
              <a:rPr lang="ru-RU" sz="26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2023г</a:t>
            </a:r>
            <a:r>
              <a:rPr lang="ru-RU" sz="2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ru-RU" sz="2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!!!</a:t>
            </a:r>
            <a:r>
              <a:rPr lang="ru-RU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Результаты ГКО применяются </a:t>
            </a:r>
            <a:r>
              <a:rPr lang="ru-RU" sz="2600" dirty="0">
                <a:solidFill>
                  <a:srgbClr val="0070C0"/>
                </a:solidFill>
                <a:latin typeface="Century Gothic" panose="020B0502020202020204" pitchFamily="34" charset="0"/>
              </a:rPr>
              <a:t>в том числе для целей </a:t>
            </a:r>
            <a:r>
              <a:rPr lang="ru-RU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налогообложения, начиная </a:t>
            </a:r>
          </a:p>
          <a:p>
            <a:pPr algn="ctr"/>
            <a:r>
              <a:rPr lang="ru-RU" sz="2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 </a:t>
            </a:r>
            <a:r>
              <a:rPr lang="ru-RU" sz="2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 </a:t>
            </a:r>
            <a:r>
              <a:rPr lang="ru-RU" sz="2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января </a:t>
            </a:r>
            <a:r>
              <a:rPr lang="ru-RU" sz="2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2024 года</a:t>
            </a:r>
            <a:endParaRPr lang="ru-RU" sz="2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D6AD28-0168-4E7E-9BA8-8DCBDFD54D7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06" y="3641729"/>
            <a:ext cx="2618510" cy="25120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DDB2A4-9F92-C126-2BDB-A05816A68D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10235">
            <a:off x="24385" y="1934089"/>
            <a:ext cx="2450877" cy="14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88287FE-1F94-43B2-98C4-7E72AD9C57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474348"/>
              </p:ext>
            </p:extLst>
          </p:nvPr>
        </p:nvGraphicFramePr>
        <p:xfrm>
          <a:off x="413359" y="1302710"/>
          <a:ext cx="11649204" cy="4722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120">
                  <a:extLst>
                    <a:ext uri="{9D8B030D-6E8A-4147-A177-3AD203B41FA5}">
                      <a16:colId xmlns:a16="http://schemas.microsoft.com/office/drawing/2014/main" val="1088256244"/>
                    </a:ext>
                  </a:extLst>
                </a:gridCol>
                <a:gridCol w="2361163">
                  <a:extLst>
                    <a:ext uri="{9D8B030D-6E8A-4147-A177-3AD203B41FA5}">
                      <a16:colId xmlns:a16="http://schemas.microsoft.com/office/drawing/2014/main" val="3848361350"/>
                    </a:ext>
                  </a:extLst>
                </a:gridCol>
                <a:gridCol w="1196420">
                  <a:extLst>
                    <a:ext uri="{9D8B030D-6E8A-4147-A177-3AD203B41FA5}">
                      <a16:colId xmlns:a16="http://schemas.microsoft.com/office/drawing/2014/main" val="1280469138"/>
                    </a:ext>
                  </a:extLst>
                </a:gridCol>
                <a:gridCol w="1196420">
                  <a:extLst>
                    <a:ext uri="{9D8B030D-6E8A-4147-A177-3AD203B41FA5}">
                      <a16:colId xmlns:a16="http://schemas.microsoft.com/office/drawing/2014/main" val="1700018776"/>
                    </a:ext>
                  </a:extLst>
                </a:gridCol>
                <a:gridCol w="1262592">
                  <a:extLst>
                    <a:ext uri="{9D8B030D-6E8A-4147-A177-3AD203B41FA5}">
                      <a16:colId xmlns:a16="http://schemas.microsoft.com/office/drawing/2014/main" val="2375966218"/>
                    </a:ext>
                  </a:extLst>
                </a:gridCol>
                <a:gridCol w="1262592">
                  <a:extLst>
                    <a:ext uri="{9D8B030D-6E8A-4147-A177-3AD203B41FA5}">
                      <a16:colId xmlns:a16="http://schemas.microsoft.com/office/drawing/2014/main" val="4183872810"/>
                    </a:ext>
                  </a:extLst>
                </a:gridCol>
                <a:gridCol w="1302298">
                  <a:extLst>
                    <a:ext uri="{9D8B030D-6E8A-4147-A177-3AD203B41FA5}">
                      <a16:colId xmlns:a16="http://schemas.microsoft.com/office/drawing/2014/main" val="368186845"/>
                    </a:ext>
                  </a:extLst>
                </a:gridCol>
                <a:gridCol w="1302298">
                  <a:extLst>
                    <a:ext uri="{9D8B030D-6E8A-4147-A177-3AD203B41FA5}">
                      <a16:colId xmlns:a16="http://schemas.microsoft.com/office/drawing/2014/main" val="1069001936"/>
                    </a:ext>
                  </a:extLst>
                </a:gridCol>
                <a:gridCol w="1122301">
                  <a:extLst>
                    <a:ext uri="{9D8B030D-6E8A-4147-A177-3AD203B41FA5}">
                      <a16:colId xmlns:a16="http://schemas.microsoft.com/office/drawing/2014/main" val="2178028425"/>
                    </a:ext>
                  </a:extLst>
                </a:gridCol>
              </a:tblGrid>
              <a:tr h="2841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муниципального района /городского округа</a:t>
                      </a: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 объекта недвижимости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по МО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 в 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3392146"/>
                  </a:ext>
                </a:extLst>
              </a:tr>
              <a:tr h="609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Здание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Помещение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Сооружение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ОНС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Машино-место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84377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Майминский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0062939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Чойский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3739565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Турочаский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4236705"/>
                  </a:ext>
                </a:extLst>
              </a:tr>
              <a:tr h="383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Шебалинский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9146169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Чемальский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795405"/>
                  </a:ext>
                </a:extLst>
              </a:tr>
              <a:tr h="300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Онгудайский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993238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Усть-Канский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141550"/>
                  </a:ext>
                </a:extLst>
              </a:tr>
              <a:tr h="368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Усть-Коксинский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20882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Улаганский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607427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Кош-Агачский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1127201"/>
                  </a:ext>
                </a:extLst>
              </a:tr>
              <a:tr h="249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 Горно-Алтайск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7007375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r>
                        <a:rPr lang="ru-RU" sz="14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 РА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ru-RU" sz="14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126 191*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702303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61602-0364-493F-AFBA-4276997C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1" y="939452"/>
            <a:ext cx="10514353" cy="122989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</a:rPr>
              <a:t>Количество объектов оценки </a:t>
            </a:r>
            <a:r>
              <a:rPr lang="ru-RU" sz="1800" b="1" dirty="0" smtClean="0">
                <a:solidFill>
                  <a:srgbClr val="0070C0"/>
                </a:solidFill>
              </a:rPr>
              <a:t>в разрезе муниципальных образований Республики Алтай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17A3BE-3F69-4F2D-BA2B-27D35324A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044" y="150326"/>
            <a:ext cx="636922" cy="639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D96CE-CB2E-48AD-9E15-333BB6B45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6"/>
          <a:stretch/>
        </p:blipFill>
        <p:spPr>
          <a:xfrm>
            <a:off x="9960918" y="321436"/>
            <a:ext cx="1872209" cy="31197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96351E-04AB-4640-9603-02FDA3D3528B}"/>
              </a:ext>
            </a:extLst>
          </p:cNvPr>
          <p:cNvSpPr/>
          <p:nvPr/>
        </p:nvSpPr>
        <p:spPr>
          <a:xfrm>
            <a:off x="-27056" y="6025015"/>
            <a:ext cx="7730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12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* 9 сооружений расположены на территории нескольких муниципальных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18747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9403" y="964504"/>
            <a:ext cx="10972800" cy="621178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Как узнать кадастровую стоимость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34CCBE8-5726-4059-8551-CE743769E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157" y="1533458"/>
            <a:ext cx="2172456" cy="2172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0C0DBD-B58B-46F9-8578-F2854A3994ED}"/>
              </a:ext>
            </a:extLst>
          </p:cNvPr>
          <p:cNvSpPr txBox="1"/>
          <p:nvPr/>
        </p:nvSpPr>
        <p:spPr>
          <a:xfrm>
            <a:off x="1237502" y="1934453"/>
            <a:ext cx="1625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вариант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D80398-7C75-4554-810D-1DFEDB830E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4237" y="1534774"/>
            <a:ext cx="2165878" cy="2118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4970A9-CC69-47FA-B7CC-E2A1FDD426A3}"/>
              </a:ext>
            </a:extLst>
          </p:cNvPr>
          <p:cNvSpPr txBox="1"/>
          <p:nvPr/>
        </p:nvSpPr>
        <p:spPr>
          <a:xfrm>
            <a:off x="5474293" y="1958763"/>
            <a:ext cx="1625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вариант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E29F9-43ED-4170-9E93-CC247F48F0E8}"/>
              </a:ext>
            </a:extLst>
          </p:cNvPr>
          <p:cNvSpPr txBox="1"/>
          <p:nvPr/>
        </p:nvSpPr>
        <p:spPr>
          <a:xfrm>
            <a:off x="9990356" y="2484052"/>
            <a:ext cx="8451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шаг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79" y="3956748"/>
            <a:ext cx="1384848" cy="1883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67661" y="3932937"/>
            <a:ext cx="1884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Telegram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-бот @Cgko04Bot - необходимо просто ввести кадастровый номер объекта недвижимости.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9325" y="3932937"/>
            <a:ext cx="2571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официальном сайте 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разделе «Узнать кадастровую стоимость» (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http://cgko-ra.ru/gko/uznat-kadastrovuyu-stoimost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)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32" y="3880713"/>
            <a:ext cx="2100493" cy="19498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6D6D95-A610-4C8E-A006-F1644674B2A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32908" y="1585682"/>
            <a:ext cx="2160000" cy="216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4970A9-CC69-47FA-B7CC-E2A1FDD426A3}"/>
              </a:ext>
            </a:extLst>
          </p:cNvPr>
          <p:cNvSpPr txBox="1"/>
          <p:nvPr/>
        </p:nvSpPr>
        <p:spPr>
          <a:xfrm>
            <a:off x="9600025" y="1934453"/>
            <a:ext cx="1625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вариант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344" y="4069779"/>
            <a:ext cx="1927291" cy="148063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197635" y="3972115"/>
            <a:ext cx="19617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Связаться с ГБУ РА «ЦГКО» по телефону: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(388) 22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4-71-78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(388) 22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4-71-35</a:t>
            </a:r>
          </a:p>
          <a:p>
            <a:pPr algn="ctr"/>
            <a:endParaRPr lang="ru-RU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0108" y="990610"/>
            <a:ext cx="10972800" cy="621178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Что делать если не согласен с кадастровой оценкой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34CCBE8-5726-4059-8551-CE743769E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916" y="1761823"/>
            <a:ext cx="2172456" cy="2172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0C0DBD-B58B-46F9-8578-F2854A3994ED}"/>
              </a:ext>
            </a:extLst>
          </p:cNvPr>
          <p:cNvSpPr txBox="1"/>
          <p:nvPr/>
        </p:nvSpPr>
        <p:spPr>
          <a:xfrm>
            <a:off x="657901" y="2309442"/>
            <a:ext cx="1625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вариант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624" y="2174385"/>
            <a:ext cx="1152244" cy="1347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D80398-7C75-4554-810D-1DFEDB830E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6381" y="1712948"/>
            <a:ext cx="2165878" cy="2118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D55D6-96B0-43C9-8CD0-B09A438F1AF3}"/>
              </a:ext>
            </a:extLst>
          </p:cNvPr>
          <p:cNvSpPr txBox="1"/>
          <p:nvPr/>
        </p:nvSpPr>
        <p:spPr>
          <a:xfrm>
            <a:off x="5834706" y="2197088"/>
            <a:ext cx="1754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вариант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6D6D95-A610-4C8E-A006-F1644674B2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173" y="3978561"/>
            <a:ext cx="2160000" cy="21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4970A9-CC69-47FA-B7CC-E2A1FDD426A3}"/>
              </a:ext>
            </a:extLst>
          </p:cNvPr>
          <p:cNvSpPr txBox="1"/>
          <p:nvPr/>
        </p:nvSpPr>
        <p:spPr>
          <a:xfrm>
            <a:off x="413916" y="4471817"/>
            <a:ext cx="1850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вариант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4F2BFF-7FA3-447A-A161-C4A1C57DFCB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37599" y="3978561"/>
            <a:ext cx="2160000" cy="21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4E29F9-43ED-4170-9E93-CC247F48F0E8}"/>
              </a:ext>
            </a:extLst>
          </p:cNvPr>
          <p:cNvSpPr txBox="1"/>
          <p:nvPr/>
        </p:nvSpPr>
        <p:spPr>
          <a:xfrm>
            <a:off x="5804717" y="4309854"/>
            <a:ext cx="1625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вариант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25654" y="1832388"/>
            <a:ext cx="31461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Направить обращение о предоставлении разъяснений определения кадастровой стоимости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36778" y="1852384"/>
            <a:ext cx="4355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В течение 5 лет можно подать в ГБУ РА «ЦГКО» заявление об исправлении ошибок, допущенных при определении кадастровой стоимости (ст. 21 закона от 3 июля 2016 г. N 237-ФЗ «О государственной кадастровой оценке»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37173" y="4482709"/>
            <a:ext cx="32735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64C55"/>
                </a:solidFill>
                <a:latin typeface="Century Gothic" panose="020B0502020202020204" pitchFamily="34" charset="0"/>
              </a:rPr>
              <a:t>Подать заявление в ГБУ РА «ЦГКО» об установлении кадастровой стоимости в размере ее рыночной стоимости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55743" y="4548761"/>
            <a:ext cx="4114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Результаты определения кадастровой стоимости могут быть оспорены в суде</a:t>
            </a:r>
          </a:p>
        </p:txBody>
      </p:sp>
    </p:spTree>
    <p:extLst>
      <p:ext uri="{BB962C8B-B14F-4D97-AF65-F5344CB8AC3E}">
        <p14:creationId xmlns:p14="http://schemas.microsoft.com/office/powerpoint/2010/main" val="2004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EAF2D9A-D5F6-4F1B-949D-05B5A5F96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36" y="1639019"/>
            <a:ext cx="11700295" cy="4413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Перечень необходимых документов:</a:t>
            </a:r>
          </a:p>
          <a:p>
            <a:pPr marL="0" indent="0" algn="just">
              <a:buAutoNum type="arabicPeriod"/>
            </a:pP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>
                <a:solidFill>
                  <a:srgbClr val="0070C0"/>
                </a:solidFill>
              </a:rPr>
              <a:t>Обращение о предоставлении </a:t>
            </a:r>
            <a:r>
              <a:rPr lang="ru-RU" sz="1800" b="1" dirty="0" smtClean="0">
                <a:solidFill>
                  <a:srgbClr val="0070C0"/>
                </a:solidFill>
              </a:rPr>
              <a:t>разъяснений, </a:t>
            </a:r>
            <a:r>
              <a:rPr lang="ru-RU" sz="1800" b="1" dirty="0">
                <a:solidFill>
                  <a:srgbClr val="0070C0"/>
                </a:solidFill>
              </a:rPr>
              <a:t>связанных с определением кадастровой стоимости.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70C0"/>
                </a:solidFill>
              </a:rPr>
              <a:t>2. Для физических лиц</a:t>
            </a:r>
            <a:r>
              <a:rPr lang="en-US" sz="1800" b="1" dirty="0">
                <a:solidFill>
                  <a:srgbClr val="0070C0"/>
                </a:solidFill>
              </a:rPr>
              <a:t>:</a:t>
            </a:r>
            <a:r>
              <a:rPr lang="ru-RU" sz="1800" b="1" dirty="0">
                <a:solidFill>
                  <a:srgbClr val="0070C0"/>
                </a:solidFill>
              </a:rPr>
              <a:t> документ, удостоверяющий личность заявителя (при личном обращении), или копия указанного документа (при направлении обращения по почте), а также доверенность на представителя либо иной документ, подтверждающий его полномочия ( если обращение подает представитель заявителя).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70C0"/>
                </a:solidFill>
              </a:rPr>
              <a:t>3.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>
                <a:solidFill>
                  <a:srgbClr val="0070C0"/>
                </a:solidFill>
              </a:rPr>
              <a:t>Для юридических лиц</a:t>
            </a:r>
            <a:r>
              <a:rPr lang="en-US" sz="1800" b="1" dirty="0">
                <a:solidFill>
                  <a:srgbClr val="0070C0"/>
                </a:solidFill>
              </a:rPr>
              <a:t>: </a:t>
            </a:r>
            <a:r>
              <a:rPr lang="ru-RU" sz="1800" b="1" dirty="0">
                <a:solidFill>
                  <a:srgbClr val="0070C0"/>
                </a:solidFill>
              </a:rPr>
              <a:t>документ, удостоверяющий личность представителя юридического лица, а также документ, подтверждающий его полномочия.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70C0"/>
                </a:solidFill>
              </a:rPr>
              <a:t>4. Документы, подтверждающие, что результаты определения кадастровой стоимости затрагивают права и обязанности заявителя. </a:t>
            </a:r>
            <a:endParaRPr lang="ru-RU" sz="18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0763C3A-769D-41C9-B016-93B575A6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995755"/>
            <a:ext cx="10972800" cy="643264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Если вы решили воспользоваться </a:t>
            </a:r>
            <a:r>
              <a:rPr lang="ru-RU" sz="2000" b="1" dirty="0" smtClean="0">
                <a:solidFill>
                  <a:srgbClr val="0070C0"/>
                </a:solidFill>
              </a:rPr>
              <a:t>1-ым вариантом: </a:t>
            </a:r>
            <a:r>
              <a:rPr lang="ru-RU" sz="2000" b="1" dirty="0">
                <a:solidFill>
                  <a:srgbClr val="0070C0"/>
                </a:solidFill>
              </a:rPr>
              <a:t>«Обращение о предоставлении </a:t>
            </a:r>
            <a:r>
              <a:rPr lang="ru-RU" sz="2000" b="1" dirty="0" smtClean="0">
                <a:solidFill>
                  <a:srgbClr val="0070C0"/>
                </a:solidFill>
              </a:rPr>
              <a:t>разъяснений </a:t>
            </a:r>
            <a:r>
              <a:rPr lang="ru-RU" sz="2000" b="1" dirty="0">
                <a:solidFill>
                  <a:srgbClr val="0070C0"/>
                </a:solidFill>
              </a:rPr>
              <a:t>определения кадастровой стоимости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  <a:endParaRPr lang="ru-RU" sz="2000" dirty="0"/>
          </a:p>
        </p:txBody>
      </p:sp>
      <p:pic>
        <p:nvPicPr>
          <p:cNvPr id="2050" name="Рисунок 38" descr="Исковое заявление: содержание, обращение в суд, образец отзывы, карта  проезда, время работы %">
            <a:extLst>
              <a:ext uri="{FF2B5EF4-FFF2-40B4-BE49-F238E27FC236}">
                <a16:creationId xmlns:a16="http://schemas.microsoft.com/office/drawing/2014/main" id="{6576A9AB-0685-42B8-92E6-0D89F82A9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5" y="5248238"/>
            <a:ext cx="2390775" cy="10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E0B7CF-0D07-4F0C-82C5-73EFFC745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2" y="5000731"/>
            <a:ext cx="2354069" cy="12504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542518-16CE-45F1-89CB-EC7EB765E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5" y="5248238"/>
            <a:ext cx="2390775" cy="9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C7AE889-3C01-4790-80BE-73B8FAA3F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" y="1556711"/>
            <a:ext cx="11599624" cy="45431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Перечень необходимых документов: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ts val="1800"/>
              </a:lnSpc>
              <a:buNone/>
            </a:pPr>
            <a:r>
              <a:rPr lang="ru-RU" sz="1800" b="1" dirty="0">
                <a:solidFill>
                  <a:srgbClr val="0070C0"/>
                </a:solidFill>
              </a:rPr>
              <a:t>1. </a:t>
            </a:r>
            <a:r>
              <a:rPr lang="ru-RU" sz="1800" b="1" dirty="0" smtClean="0">
                <a:solidFill>
                  <a:srgbClr val="0070C0"/>
                </a:solidFill>
              </a:rPr>
              <a:t>Заявление </a:t>
            </a:r>
            <a:r>
              <a:rPr lang="ru-RU" sz="1800" b="1" dirty="0">
                <a:solidFill>
                  <a:srgbClr val="0070C0"/>
                </a:solidFill>
              </a:rPr>
              <a:t>об исправлении ошибок, допущенных при определении кадастровой </a:t>
            </a:r>
            <a:r>
              <a:rPr lang="ru-RU" sz="1800" b="1" dirty="0" smtClean="0">
                <a:solidFill>
                  <a:srgbClr val="0070C0"/>
                </a:solidFill>
              </a:rPr>
              <a:t>стоимости.</a:t>
            </a:r>
          </a:p>
          <a:p>
            <a:pPr marL="0" indent="0" algn="just">
              <a:lnSpc>
                <a:spcPts val="1800"/>
              </a:lnSpc>
              <a:buNone/>
            </a:pPr>
            <a:endParaRPr lang="ru-RU" sz="18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ts val="1800"/>
              </a:lnSpc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2. Документы</a:t>
            </a:r>
            <a:r>
              <a:rPr lang="ru-RU" sz="1800" b="1" dirty="0">
                <a:solidFill>
                  <a:srgbClr val="0070C0"/>
                </a:solidFill>
              </a:rPr>
              <a:t>, подтверждающие наличие ошибок, допущенных при определении кадастровой стоимости. </a:t>
            </a:r>
          </a:p>
          <a:p>
            <a:pPr marL="0" indent="0" algn="just">
              <a:lnSpc>
                <a:spcPts val="1800"/>
              </a:lnSpc>
              <a:buNone/>
            </a:pPr>
            <a:endParaRPr lang="ru-RU" sz="1800" b="1" dirty="0">
              <a:solidFill>
                <a:srgbClr val="0070C0"/>
              </a:solidFill>
            </a:endParaRPr>
          </a:p>
          <a:p>
            <a:pPr marL="0" indent="0" algn="just">
              <a:lnSpc>
                <a:spcPts val="1800"/>
              </a:lnSpc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3. Иные </a:t>
            </a:r>
            <a:r>
              <a:rPr lang="ru-RU" sz="1800" b="1" dirty="0">
                <a:solidFill>
                  <a:srgbClr val="0070C0"/>
                </a:solidFill>
              </a:rPr>
              <a:t>документы, содержащие </a:t>
            </a:r>
            <a:r>
              <a:rPr lang="ru-RU" sz="1800" b="1" dirty="0" smtClean="0">
                <a:solidFill>
                  <a:srgbClr val="0070C0"/>
                </a:solidFill>
              </a:rPr>
              <a:t>сведения, </a:t>
            </a:r>
            <a:r>
              <a:rPr lang="ru-RU" sz="1800" b="1" dirty="0">
                <a:solidFill>
                  <a:srgbClr val="0070C0"/>
                </a:solidFill>
              </a:rPr>
              <a:t>о характеристиках объекта недвижимости.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70C0"/>
                </a:solidFill>
              </a:rPr>
              <a:t> </a:t>
            </a:r>
            <a:endParaRPr lang="ru-RU" sz="18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C850EA-0997-43C2-B96C-52431AFB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" y="969876"/>
            <a:ext cx="11861320" cy="586835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Если вы решили воспользоваться </a:t>
            </a:r>
            <a:r>
              <a:rPr lang="ru-RU" sz="2000" b="1" dirty="0" smtClean="0">
                <a:solidFill>
                  <a:srgbClr val="0070C0"/>
                </a:solidFill>
              </a:rPr>
              <a:t>2-ым вариантом: </a:t>
            </a:r>
            <a:r>
              <a:rPr lang="ru-RU" sz="2000" b="1" dirty="0">
                <a:solidFill>
                  <a:srgbClr val="0070C0"/>
                </a:solidFill>
              </a:rPr>
              <a:t>«Заявление об исправлении ошибок допущенных при определении кадастровой стоимости»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ru-RU" sz="2000" dirty="0"/>
          </a:p>
        </p:txBody>
      </p:sp>
      <p:pic>
        <p:nvPicPr>
          <p:cNvPr id="1026" name="Picture 2" descr="CE60A033">
            <a:extLst>
              <a:ext uri="{FF2B5EF4-FFF2-40B4-BE49-F238E27FC236}">
                <a16:creationId xmlns:a16="http://schemas.microsoft.com/office/drawing/2014/main" id="{6D723505-A3F5-4DF2-A522-F8070B88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78" y="4368594"/>
            <a:ext cx="3342966" cy="163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89FBAB-9944-4E41-A41B-6BA06BDD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4368595"/>
            <a:ext cx="2955920" cy="16957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5B3B22-F96F-4BEA-9580-66DC62FC2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4251152"/>
            <a:ext cx="3253645" cy="17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A06731B-97A1-490D-AEFA-A3B05C028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1" y="1613141"/>
            <a:ext cx="11321934" cy="45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Перечень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необходимых документов:</a:t>
            </a:r>
          </a:p>
          <a:p>
            <a:pPr algn="just">
              <a:buAutoNum type="arabicPeriod"/>
            </a:pPr>
            <a:r>
              <a:rPr lang="ru-RU" sz="1800" b="1" dirty="0" smtClean="0">
                <a:solidFill>
                  <a:srgbClr val="0070C0"/>
                </a:solidFill>
              </a:rPr>
              <a:t>Отчет </a:t>
            </a:r>
            <a:r>
              <a:rPr lang="ru-RU" sz="1800" b="1" dirty="0">
                <a:solidFill>
                  <a:srgbClr val="0070C0"/>
                </a:solidFill>
              </a:rPr>
              <a:t>об оценке рыночной стоимости объекта недвижимости в форме электронного документа </a:t>
            </a:r>
            <a:r>
              <a:rPr lang="ru-RU" sz="1800" b="1" dirty="0" smtClean="0">
                <a:solidFill>
                  <a:srgbClr val="0070C0"/>
                </a:solidFill>
              </a:rPr>
              <a:t>(отчет должен </a:t>
            </a:r>
            <a:r>
              <a:rPr lang="ru-RU" sz="1800" b="1" dirty="0">
                <a:solidFill>
                  <a:srgbClr val="0070C0"/>
                </a:solidFill>
              </a:rPr>
              <a:t>содержать выписку из ЕГРН).</a:t>
            </a:r>
          </a:p>
          <a:p>
            <a:pPr algn="just">
              <a:buAutoNum type="arabicPeriod"/>
            </a:pPr>
            <a:endParaRPr lang="ru-RU" sz="1800" b="1" dirty="0">
              <a:solidFill>
                <a:srgbClr val="0070C0"/>
              </a:solidFill>
            </a:endParaRPr>
          </a:p>
          <a:p>
            <a:pPr algn="just">
              <a:buAutoNum type="arabicPeriod"/>
            </a:pPr>
            <a:r>
              <a:rPr lang="ru-RU" sz="1800" b="1" dirty="0">
                <a:solidFill>
                  <a:srgbClr val="0070C0"/>
                </a:solidFill>
              </a:rPr>
              <a:t>Доверенность, если заявление подается представителем.</a:t>
            </a:r>
          </a:p>
          <a:p>
            <a:pPr algn="just">
              <a:buAutoNum type="arabicPeriod"/>
            </a:pPr>
            <a:endParaRPr lang="ru-RU" sz="1800" b="1" dirty="0">
              <a:solidFill>
                <a:srgbClr val="0070C0"/>
              </a:solidFill>
            </a:endParaRPr>
          </a:p>
          <a:p>
            <a:pPr algn="just">
              <a:buAutoNum type="arabicPeriod"/>
            </a:pPr>
            <a:r>
              <a:rPr lang="ru-RU" sz="1800" b="1" dirty="0">
                <a:solidFill>
                  <a:srgbClr val="0070C0"/>
                </a:solidFill>
              </a:rPr>
              <a:t>Заявление об установлении рыночной стоимости может быть подано в течение </a:t>
            </a:r>
            <a:r>
              <a:rPr lang="ru-RU" sz="1800" b="1" dirty="0" smtClean="0">
                <a:solidFill>
                  <a:srgbClr val="0070C0"/>
                </a:solidFill>
              </a:rPr>
              <a:t>6-ти </a:t>
            </a:r>
            <a:r>
              <a:rPr lang="ru-RU" sz="1800" b="1" dirty="0">
                <a:solidFill>
                  <a:srgbClr val="0070C0"/>
                </a:solidFill>
              </a:rPr>
              <a:t>месяцев с даты оценки. </a:t>
            </a: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E5FC6D8-8758-418E-AFA7-2205C36D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264" y="1004381"/>
            <a:ext cx="12278264" cy="608759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</a:rPr>
              <a:t>Если вы решили воспользоваться </a:t>
            </a:r>
            <a:r>
              <a:rPr lang="ru-RU" sz="2000" b="1" dirty="0" smtClean="0">
                <a:solidFill>
                  <a:srgbClr val="0070C0"/>
                </a:solidFill>
              </a:rPr>
              <a:t>3-им вариантом: </a:t>
            </a:r>
            <a:r>
              <a:rPr lang="ru-RU" sz="2000" b="1" dirty="0">
                <a:solidFill>
                  <a:srgbClr val="0070C0"/>
                </a:solidFill>
              </a:rPr>
              <a:t>«Заявление в ГБУ РА «ЦГКО» об установлении кадастровой стоимости в размере ее рыночной стоимости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ED1657-E5EA-4ED4-9909-369F03481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37" y="4283387"/>
            <a:ext cx="3247164" cy="1842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35A443-103D-4D3A-B542-91AEBB23A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4" y="4535117"/>
            <a:ext cx="2601883" cy="15905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524FC2-AFCB-4BB1-9398-BDA81B9A92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36" t="9878" r="2593" b="13077"/>
          <a:stretch/>
        </p:blipFill>
        <p:spPr>
          <a:xfrm>
            <a:off x="8487295" y="2671182"/>
            <a:ext cx="1588605" cy="1295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472" y="4283387"/>
            <a:ext cx="2693728" cy="18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17F77-39A2-4A7F-B4E8-EAA3C446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27" y="893125"/>
            <a:ext cx="11280898" cy="117678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Новая кадастровая стоимость применяется с 1 января 2024 года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CAF33F-0168-4E32-AAD4-05948BBF5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94" y="147049"/>
            <a:ext cx="636922" cy="6392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9F15AD-A66D-48A6-9C3B-63430FBD2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6"/>
          <a:stretch/>
        </p:blipFill>
        <p:spPr>
          <a:xfrm>
            <a:off x="10047516" y="330281"/>
            <a:ext cx="1872209" cy="311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E0A78-7273-4122-9780-392D1ADBD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0" y="1380456"/>
            <a:ext cx="3800955" cy="2468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CC3D5C-9F16-4F62-84CD-C7A1244A89CC}"/>
              </a:ext>
            </a:extLst>
          </p:cNvPr>
          <p:cNvSpPr txBox="1"/>
          <p:nvPr/>
        </p:nvSpPr>
        <p:spPr>
          <a:xfrm>
            <a:off x="4218070" y="1397042"/>
            <a:ext cx="786653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Налоговая ставка для физических лиц устанавливается решением Совета депутатов городского округа и сельских поселений. Ставки в каждом муниципалитете разные: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от 0,1% - 0,3% </a:t>
            </a:r>
            <a:r>
              <a:rPr lang="ru-RU" sz="16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(жилой дом, квартира, комната, объект незавершённого строительства, гаражи, </a:t>
            </a:r>
            <a:r>
              <a:rPr lang="ru-RU" sz="1600" b="1" u="sng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машино</a:t>
            </a:r>
            <a:r>
              <a:rPr lang="ru-RU" sz="16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-место, сооружения, хозпостройки)</a:t>
            </a:r>
          </a:p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r>
              <a:rPr lang="ru-RU" sz="1600" b="1" u="sng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В Налоговом кодексе РФ установлены налоговые льготы и особенности исчисления суммы налога</a:t>
            </a:r>
            <a:endParaRPr lang="ru-RU" sz="1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9779F-46AA-4FBD-9824-0020444B859F}"/>
              </a:ext>
            </a:extLst>
          </p:cNvPr>
          <p:cNvSpPr txBox="1"/>
          <p:nvPr/>
        </p:nvSpPr>
        <p:spPr>
          <a:xfrm>
            <a:off x="100209" y="3865230"/>
            <a:ext cx="77802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Налоговая ставка для организаций установлена Законом «О налоге организаций на территории Республики Алтай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» № 2-РЗ от 04.04.2022 г.:</a:t>
            </a:r>
            <a:endParaRPr lang="ru-RU" sz="1600" b="1" dirty="0" smtClean="0">
              <a:solidFill>
                <a:srgbClr val="0070C0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2%; 2,2% </a:t>
            </a:r>
            <a:r>
              <a:rPr lang="ru-RU" sz="1500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(</a:t>
            </a:r>
            <a:r>
              <a:rPr lang="ru-RU" sz="15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административно-деловые центры, </a:t>
            </a:r>
            <a:r>
              <a:rPr lang="ru-RU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торговые центры </a:t>
            </a:r>
            <a:r>
              <a:rPr lang="ru-RU" sz="15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 </a:t>
            </a:r>
            <a:r>
              <a:rPr lang="ru-RU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помещения в </a:t>
            </a:r>
            <a:r>
              <a:rPr lang="ru-RU" sz="15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них, офисы, торговые объекты, объекты </a:t>
            </a:r>
            <a:r>
              <a:rPr lang="ru-RU" sz="1500" dirty="0">
                <a:solidFill>
                  <a:srgbClr val="0070C0"/>
                </a:solidFill>
                <a:latin typeface="Century Gothic" panose="020B0502020202020204" pitchFamily="34" charset="0"/>
              </a:rPr>
              <a:t>общественного питания и бытового </a:t>
            </a:r>
            <a:r>
              <a:rPr lang="ru-RU" sz="15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обслуживания, иные объекты);</a:t>
            </a:r>
            <a:endParaRPr lang="ru-RU" sz="15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льготные ставки </a:t>
            </a: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(</a:t>
            </a:r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от 9% до 50% от суммы налога, исчисленного исходя из налоговой базы и ставки (</a:t>
            </a:r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объекты </a:t>
            </a:r>
            <a:r>
              <a:rPr lang="ru-RU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жилищного фонда и инженерной инфраструктуры жилищно-коммунального </a:t>
            </a:r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комплекса, объекты газораспределительной сети, объекты связи</a:t>
            </a: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BE5D0C-D5B1-4696-9387-907F1E2D2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753" y="3280420"/>
            <a:ext cx="4278847" cy="31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8359</TotalTime>
  <Words>1135</Words>
  <Application>Microsoft Office PowerPoint</Application>
  <PresentationFormat>Широкоэкранный</PresentationFormat>
  <Paragraphs>218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Century Gothic</vt:lpstr>
      <vt:lpstr>Times New Roman</vt:lpstr>
      <vt:lpstr>Тема3</vt:lpstr>
      <vt:lpstr>Об итогах государственной кадастровой оценке объектов капитального строительства 2023</vt:lpstr>
      <vt:lpstr>Результаты государственной кадастровой оценки утверждены приказом Минэкономразвития Республики Алтай от 12 сентября 2023 года № 350-ОД.  Всего оценен 126 191 объект капитального строительства (жилые дома, помещения, строения, сооружения, объекты незавершенного строительства, машино-места).</vt:lpstr>
      <vt:lpstr>Количество объектов оценки в разрезе муниципальных образований Республики Алтай</vt:lpstr>
      <vt:lpstr>Как узнать кадастровую стоимость</vt:lpstr>
      <vt:lpstr>Что делать если не согласен с кадастровой оценкой</vt:lpstr>
      <vt:lpstr>Если вы решили воспользоваться 1-ым вариантом: «Обращение о предоставлении разъяснений определения кадастровой стоимости»</vt:lpstr>
      <vt:lpstr>Если вы решили воспользоваться 2-ым вариантом: «Заявление об исправлении ошибок допущенных при определении кадастровой стоимости».</vt:lpstr>
      <vt:lpstr>Если вы решили воспользоваться 3-им вариантом: «Заявление в ГБУ РА «ЦГКО» об установлении кадастровой стоимости в размере ее рыночной стоимости»</vt:lpstr>
      <vt:lpstr>Новая кадастровая стоимость применяется с 1 января 2024 года </vt:lpstr>
      <vt:lpstr>Налоги и новая кадастровая стоимость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государственной кадастровой оценке и применении ее результатов</dc:title>
  <dc:creator>ГБУ РА ЦГКО</dc:creator>
  <cp:lastModifiedBy>Иван Викторович Безрученков</cp:lastModifiedBy>
  <cp:revision>92</cp:revision>
  <cp:lastPrinted>2023-09-19T10:10:27Z</cp:lastPrinted>
  <dcterms:created xsi:type="dcterms:W3CDTF">2022-08-11T02:23:21Z</dcterms:created>
  <dcterms:modified xsi:type="dcterms:W3CDTF">2023-09-19T10:15:30Z</dcterms:modified>
</cp:coreProperties>
</file>